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83" autoAdjust="0"/>
  </p:normalViewPr>
  <p:slideViewPr>
    <p:cSldViewPr>
      <p:cViewPr varScale="1">
        <p:scale>
          <a:sx n="86" d="100"/>
          <a:sy n="86"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D595D-F981-416C-9AD6-5C06D966E6EB}" type="datetimeFigureOut">
              <a:rPr lang="en-GB" smtClean="0"/>
              <a:pPr/>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D595D-F981-416C-9AD6-5C06D966E6EB}" type="datetimeFigureOut">
              <a:rPr lang="en-GB" smtClean="0"/>
              <a:pPr/>
              <a:t>27/02/2019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1E9CC-3E2F-4EDA-AF12-7028B5FCE4F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7215206" y="214290"/>
            <a:ext cx="1692696" cy="6357982"/>
          </a:xfrm>
          <a:prstGeom prst="roundRect">
            <a:avLst/>
          </a:prstGeom>
          <a:ln w="92075">
            <a:solidFill>
              <a:schemeClr val="bg1">
                <a:lumMod val="6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6" name="Rounded Rectangle 15"/>
          <p:cNvSpPr/>
          <p:nvPr/>
        </p:nvSpPr>
        <p:spPr>
          <a:xfrm>
            <a:off x="5000628" y="4572008"/>
            <a:ext cx="1944216" cy="1921986"/>
          </a:xfrm>
          <a:prstGeom prst="roundRect">
            <a:avLst/>
          </a:prstGeom>
          <a:ln w="92075">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7" name="Rounded Rectangle 16"/>
          <p:cNvSpPr/>
          <p:nvPr/>
        </p:nvSpPr>
        <p:spPr>
          <a:xfrm>
            <a:off x="2857488" y="4714884"/>
            <a:ext cx="1928826" cy="1571636"/>
          </a:xfrm>
          <a:prstGeom prst="roundRect">
            <a:avLst/>
          </a:prstGeom>
          <a:ln w="92075">
            <a:solidFill>
              <a:schemeClr val="accent2">
                <a:lumMod val="60000"/>
                <a:lumOff val="4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ounded Rectangle 14"/>
          <p:cNvSpPr/>
          <p:nvPr/>
        </p:nvSpPr>
        <p:spPr>
          <a:xfrm>
            <a:off x="214282" y="2786058"/>
            <a:ext cx="2376264" cy="3786214"/>
          </a:xfrm>
          <a:prstGeom prst="roundRect">
            <a:avLst/>
          </a:prstGeom>
          <a:ln w="92075">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ounded Rectangle 13"/>
          <p:cNvSpPr/>
          <p:nvPr/>
        </p:nvSpPr>
        <p:spPr>
          <a:xfrm>
            <a:off x="2857488" y="214290"/>
            <a:ext cx="4104456" cy="2500330"/>
          </a:xfrm>
          <a:prstGeom prst="roundRect">
            <a:avLst/>
          </a:prstGeom>
          <a:ln w="92075">
            <a:solidFill>
              <a:schemeClr val="accent4">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3" name="Rounded Rectangle 12"/>
          <p:cNvSpPr/>
          <p:nvPr/>
        </p:nvSpPr>
        <p:spPr>
          <a:xfrm>
            <a:off x="214282" y="214290"/>
            <a:ext cx="2269486" cy="2286016"/>
          </a:xfrm>
          <a:prstGeom prst="roundRect">
            <a:avLst/>
          </a:prstGeom>
          <a:ln w="92075">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ounded Rectangle 3"/>
          <p:cNvSpPr/>
          <p:nvPr/>
        </p:nvSpPr>
        <p:spPr>
          <a:xfrm>
            <a:off x="3500430" y="3143248"/>
            <a:ext cx="2857520" cy="1077270"/>
          </a:xfrm>
          <a:prstGeom prst="roundRect">
            <a:avLst/>
          </a:prstGeom>
          <a:ln w="92075"/>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 name="TextBox 4"/>
          <p:cNvSpPr txBox="1"/>
          <p:nvPr/>
        </p:nvSpPr>
        <p:spPr>
          <a:xfrm>
            <a:off x="3500430" y="3214686"/>
            <a:ext cx="2786082" cy="830997"/>
          </a:xfrm>
          <a:prstGeom prst="rect">
            <a:avLst/>
          </a:prstGeom>
          <a:noFill/>
        </p:spPr>
        <p:txBody>
          <a:bodyPr wrap="square" rtlCol="0">
            <a:spAutoFit/>
          </a:bodyPr>
          <a:lstStyle/>
          <a:p>
            <a:pPr algn="ctr"/>
            <a:r>
              <a:rPr lang="en-GB" sz="2400" b="1" dirty="0" smtClean="0">
                <a:latin typeface="Times New Roman" pitchFamily="18" charset="0"/>
                <a:cs typeface="Times New Roman" pitchFamily="18" charset="0"/>
              </a:rPr>
              <a:t> Year 1 </a:t>
            </a:r>
          </a:p>
          <a:p>
            <a:pPr algn="ctr"/>
            <a:r>
              <a:rPr lang="en-GB" sz="2400" b="1" dirty="0" smtClean="0">
                <a:latin typeface="Times New Roman" pitchFamily="18" charset="0"/>
                <a:cs typeface="Times New Roman" pitchFamily="18" charset="0"/>
              </a:rPr>
              <a:t>Spring Term Two</a:t>
            </a:r>
            <a:endParaRPr lang="en-GB" sz="2400" b="1" dirty="0">
              <a:latin typeface="Times New Roman" pitchFamily="18" charset="0"/>
              <a:cs typeface="Times New Roman" pitchFamily="18" charset="0"/>
            </a:endParaRPr>
          </a:p>
        </p:txBody>
      </p:sp>
      <p:sp>
        <p:nvSpPr>
          <p:cNvPr id="7" name="TextBox 6"/>
          <p:cNvSpPr txBox="1"/>
          <p:nvPr/>
        </p:nvSpPr>
        <p:spPr>
          <a:xfrm>
            <a:off x="2357422" y="214290"/>
            <a:ext cx="4963992" cy="677108"/>
          </a:xfrm>
          <a:prstGeom prst="rect">
            <a:avLst/>
          </a:prstGeom>
          <a:noFill/>
        </p:spPr>
        <p:txBody>
          <a:bodyPr wrap="square" rtlCol="0">
            <a:spAutoFit/>
          </a:bodyPr>
          <a:lstStyle/>
          <a:p>
            <a:pPr algn="ctr"/>
            <a:r>
              <a:rPr lang="en-GB" sz="1400" b="1" u="sng" dirty="0" smtClean="0">
                <a:latin typeface="Times New Roman" pitchFamily="18" charset="0"/>
                <a:cs typeface="Times New Roman" pitchFamily="18" charset="0"/>
              </a:rPr>
              <a:t>English</a:t>
            </a:r>
          </a:p>
          <a:p>
            <a:pPr algn="ctr"/>
            <a:endParaRPr lang="en-GB" sz="1200" b="1" u="sng" dirty="0" smtClean="0">
              <a:latin typeface="Times New Roman" pitchFamily="18" charset="0"/>
              <a:cs typeface="Times New Roman" pitchFamily="18" charset="0"/>
            </a:endParaRPr>
          </a:p>
          <a:p>
            <a:pPr algn="ctr"/>
            <a:r>
              <a:rPr lang="en-GB" sz="1200" b="1" dirty="0" smtClean="0"/>
              <a:t> </a:t>
            </a:r>
            <a:endParaRPr lang="en-GB" sz="2000" b="1" dirty="0"/>
          </a:p>
        </p:txBody>
      </p:sp>
      <p:sp>
        <p:nvSpPr>
          <p:cNvPr id="8" name="TextBox 7"/>
          <p:cNvSpPr txBox="1"/>
          <p:nvPr/>
        </p:nvSpPr>
        <p:spPr>
          <a:xfrm>
            <a:off x="357158" y="2928934"/>
            <a:ext cx="2071702" cy="1169551"/>
          </a:xfrm>
          <a:prstGeom prst="rect">
            <a:avLst/>
          </a:prstGeom>
          <a:noFill/>
        </p:spPr>
        <p:txBody>
          <a:bodyPr wrap="square" rtlCol="0">
            <a:spAutoFit/>
          </a:bodyPr>
          <a:lstStyle/>
          <a:p>
            <a:pPr algn="ctr"/>
            <a:r>
              <a:rPr lang="en-GB" sz="1400" b="1" u="sng" dirty="0" smtClean="0">
                <a:latin typeface="Times New Roman" pitchFamily="18" charset="0"/>
                <a:cs typeface="Times New Roman" pitchFamily="18" charset="0"/>
              </a:rPr>
              <a:t>Creative Curriculum</a:t>
            </a:r>
          </a:p>
          <a:p>
            <a:pPr algn="ctr"/>
            <a:endParaRPr lang="en-GB" sz="1400" dirty="0" smtClean="0">
              <a:latin typeface="Times New Roman" pitchFamily="18" charset="0"/>
              <a:cs typeface="Times New Roman" pitchFamily="18" charset="0"/>
            </a:endParaRPr>
          </a:p>
          <a:p>
            <a:pPr algn="ctr"/>
            <a:endParaRPr lang="en-GB" sz="1400" dirty="0" smtClean="0">
              <a:latin typeface="Times New Roman" pitchFamily="18" charset="0"/>
              <a:cs typeface="Times New Roman" pitchFamily="18" charset="0"/>
            </a:endParaRPr>
          </a:p>
          <a:p>
            <a:pPr algn="ctr"/>
            <a:endParaRPr lang="en-GB" sz="1400" dirty="0" smtClean="0">
              <a:latin typeface="Times New Roman" pitchFamily="18" charset="0"/>
              <a:cs typeface="Times New Roman" pitchFamily="18" charset="0"/>
            </a:endParaRPr>
          </a:p>
          <a:p>
            <a:pPr algn="ctr"/>
            <a:endParaRPr lang="en-GB" sz="1400" dirty="0" smtClean="0">
              <a:latin typeface="Times New Roman" pitchFamily="18" charset="0"/>
              <a:cs typeface="Times New Roman" pitchFamily="18" charset="0"/>
            </a:endParaRPr>
          </a:p>
        </p:txBody>
      </p:sp>
      <p:sp>
        <p:nvSpPr>
          <p:cNvPr id="1025" name="Rectangle 1"/>
          <p:cNvSpPr>
            <a:spLocks noChangeArrowheads="1"/>
          </p:cNvSpPr>
          <p:nvPr/>
        </p:nvSpPr>
        <p:spPr bwMode="auto">
          <a:xfrm flipH="1">
            <a:off x="3000364" y="4786322"/>
            <a:ext cx="1656184"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lang="en-GB" sz="1200" dirty="0" smtClean="0">
                <a:solidFill>
                  <a:srgbClr val="000000"/>
                </a:solidFill>
                <a:latin typeface="Times New Roman" pitchFamily="18" charset="0"/>
                <a:ea typeface="Calibri" pitchFamily="34" charset="0"/>
                <a:cs typeface="Times New Roman" pitchFamily="18" charset="0"/>
              </a:rPr>
              <a:t>PE we will be continuing our work with Elite sports and start to learn about the game of hockey.</a:t>
            </a: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5072066" y="4643446"/>
            <a:ext cx="178595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Computing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 computing we will be using</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different programmes to create animations, this will link in with our fairy tale </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work carried </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out in English.</a:t>
            </a: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 name="Rectangle 1"/>
          <p:cNvSpPr>
            <a:spLocks noChangeArrowheads="1"/>
          </p:cNvSpPr>
          <p:nvPr/>
        </p:nvSpPr>
        <p:spPr bwMode="auto">
          <a:xfrm flipH="1">
            <a:off x="428596" y="3286124"/>
            <a:ext cx="2016224"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If you go down to the woods today you’re sure of a BIG surprise! This</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half term we </a:t>
            </a:r>
            <a:r>
              <a:rPr lang="en-GB" sz="1200" dirty="0" smtClean="0">
                <a:solidFill>
                  <a:srgbClr val="000000"/>
                </a:solidFill>
                <a:latin typeface="Times New Roman" pitchFamily="18" charset="0"/>
                <a:ea typeface="Calibri" pitchFamily="34" charset="0"/>
                <a:cs typeface="Times New Roman" pitchFamily="18" charset="0"/>
              </a:rPr>
              <a:t>w</a:t>
            </a: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ill be learning all about the woodland</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for our creative curriculum topic</a:t>
            </a:r>
            <a:r>
              <a:rPr kumimoji="0" lang="en-GB"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‘The Enchanted Woodland’</a:t>
            </a: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lang="en-GB" sz="1200" dirty="0" smtClean="0">
                <a:solidFill>
                  <a:srgbClr val="000000"/>
                </a:solidFill>
                <a:latin typeface="Times New Roman" pitchFamily="18" charset="0"/>
                <a:ea typeface="Calibri" pitchFamily="34" charset="0"/>
                <a:cs typeface="Times New Roman" pitchFamily="18" charset="0"/>
              </a:rPr>
              <a:t>Throughout the topic w</a:t>
            </a:r>
            <a:r>
              <a:rPr kumimoji="0" lang="en-GB"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 will be investigating the different plants and animals that live in the woodland and will be identifying and classifying these. We will be working with natural materials creating different artworks and will be doing lots of drawing and painting.  </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flipH="1">
            <a:off x="3000364" y="500042"/>
            <a:ext cx="3816424"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will be basing our English work around a picture book every half term and this term our focus is ‘The Great Fairytale Disaster’.  We have received a package from the police to help them with their investigations into a theft of some different fairytale objects.  Our focus this half term </a:t>
            </a:r>
            <a:r>
              <a:rPr lang="en-GB" sz="1200" dirty="0" smtClean="0">
                <a:latin typeface="Times New Roman" pitchFamily="18" charset="0"/>
                <a:ea typeface="Calibri" pitchFamily="34" charset="0"/>
                <a:cs typeface="Times New Roman" pitchFamily="18" charset="0"/>
              </a:rPr>
              <a:t>will</a:t>
            </a:r>
            <a:r>
              <a:rPr lang="en-GB" sz="1200" dirty="0" smtClean="0">
                <a:latin typeface="Times New Roman" pitchFamily="18" charset="0"/>
                <a:cs typeface="Times New Roman" pitchFamily="18" charset="0"/>
              </a:rPr>
              <a:t> be on using a range of  punctuation and grammar including capital letters, full-stops and finger spaces to develop our writing and also the use of question marks and exclamation marks. We will continue to focus on handwriting ensuring that letters and numbers are formed correctly and sit on the line. </a:t>
            </a: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 name="TextBox 18"/>
          <p:cNvSpPr txBox="1"/>
          <p:nvPr/>
        </p:nvSpPr>
        <p:spPr>
          <a:xfrm>
            <a:off x="357158" y="285728"/>
            <a:ext cx="2016224" cy="2139047"/>
          </a:xfrm>
          <a:prstGeom prst="rect">
            <a:avLst/>
          </a:prstGeom>
          <a:noFill/>
        </p:spPr>
        <p:txBody>
          <a:bodyPr wrap="square" rtlCol="0">
            <a:spAutoFit/>
          </a:bodyPr>
          <a:lstStyle/>
          <a:p>
            <a:pPr algn="ctr"/>
            <a:r>
              <a:rPr lang="en-GB" sz="1400" b="1" u="sng" dirty="0" smtClean="0">
                <a:latin typeface="Times New Roman" pitchFamily="18" charset="0"/>
                <a:cs typeface="Times New Roman" pitchFamily="18" charset="0"/>
              </a:rPr>
              <a:t>Maths</a:t>
            </a:r>
          </a:p>
          <a:p>
            <a:pPr algn="ctr"/>
            <a:endParaRPr lang="en-GB" sz="1100" dirty="0" smtClean="0">
              <a:latin typeface="Times New Roman" pitchFamily="18" charset="0"/>
              <a:cs typeface="Times New Roman" pitchFamily="18" charset="0"/>
            </a:endParaRPr>
          </a:p>
          <a:p>
            <a:pPr algn="ctr"/>
            <a:r>
              <a:rPr lang="en-GB" sz="1200" dirty="0" smtClean="0">
                <a:latin typeface="Times New Roman" pitchFamily="18" charset="0"/>
                <a:cs typeface="Times New Roman" pitchFamily="18" charset="0"/>
              </a:rPr>
              <a:t>In Maths we will start to think about numbers to 40, we will learn to partition these numbers into 10’s and 1’s. We will also learn to sequence numbers and the concept of one more and one less. </a:t>
            </a:r>
            <a:r>
              <a:rPr lang="en-GB" sz="1200" dirty="0" smtClean="0">
                <a:latin typeface="Times New Roman" pitchFamily="18" charset="0"/>
                <a:cs typeface="Times New Roman" pitchFamily="18" charset="0"/>
              </a:rPr>
              <a:t>As well as starting to </a:t>
            </a:r>
            <a:r>
              <a:rPr lang="en-GB" sz="1200" dirty="0" smtClean="0">
                <a:latin typeface="Times New Roman" pitchFamily="18" charset="0"/>
                <a:cs typeface="Times New Roman" pitchFamily="18" charset="0"/>
              </a:rPr>
              <a:t>learn about height and length. </a:t>
            </a:r>
            <a:endParaRPr lang="en-GB" sz="1200" dirty="0">
              <a:latin typeface="Times New Roman" pitchFamily="18" charset="0"/>
              <a:cs typeface="Times New Roman" pitchFamily="18" charset="0"/>
            </a:endParaRPr>
          </a:p>
        </p:txBody>
      </p:sp>
      <p:sp>
        <p:nvSpPr>
          <p:cNvPr id="20" name="Rectangle 19"/>
          <p:cNvSpPr/>
          <p:nvPr/>
        </p:nvSpPr>
        <p:spPr>
          <a:xfrm>
            <a:off x="7429520" y="285728"/>
            <a:ext cx="1296144" cy="6217087"/>
          </a:xfrm>
          <a:prstGeom prst="rect">
            <a:avLst/>
          </a:prstGeom>
        </p:spPr>
        <p:txBody>
          <a:bodyPr wrap="square">
            <a:spAutoFit/>
          </a:bodyPr>
          <a:lstStyle/>
          <a:p>
            <a:pPr lvl="0" algn="ctr" eaLnBrk="0" fontAlgn="base" hangingPunct="0">
              <a:spcBef>
                <a:spcPct val="0"/>
              </a:spcBef>
              <a:spcAft>
                <a:spcPct val="0"/>
              </a:spcAft>
            </a:pPr>
            <a:r>
              <a:rPr lang="en-GB" sz="1400" b="1" u="sng" dirty="0" smtClean="0">
                <a:latin typeface="Times New Roman" pitchFamily="18" charset="0"/>
                <a:cs typeface="Times New Roman" pitchFamily="18" charset="0"/>
              </a:rPr>
              <a:t>Phonics </a:t>
            </a:r>
          </a:p>
          <a:p>
            <a:pPr lvl="0" algn="ctr" eaLnBrk="0" fontAlgn="base" hangingPunct="0">
              <a:spcBef>
                <a:spcPct val="0"/>
              </a:spcBef>
              <a:spcAft>
                <a:spcPct val="0"/>
              </a:spcAft>
            </a:pPr>
            <a:endParaRPr lang="en-GB" sz="1200" dirty="0" smtClean="0">
              <a:latin typeface="Times New Roman" pitchFamily="18" charset="0"/>
              <a:cs typeface="Times New Roman" pitchFamily="18" charset="0"/>
            </a:endParaRPr>
          </a:p>
          <a:p>
            <a:pPr lvl="0" algn="ctr" eaLnBrk="0" fontAlgn="base" hangingPunct="0">
              <a:spcBef>
                <a:spcPct val="0"/>
              </a:spcBef>
              <a:spcAft>
                <a:spcPct val="0"/>
              </a:spcAft>
            </a:pPr>
            <a:r>
              <a:rPr lang="en-GB" sz="1200" dirty="0" smtClean="0">
                <a:latin typeface="Times New Roman" pitchFamily="18" charset="0"/>
                <a:cs typeface="Times New Roman" pitchFamily="18" charset="0"/>
              </a:rPr>
              <a:t>We will be having a real focus on phonics this half term in order to prepare the children for the phonics screening check in June. The check will focus on the children using their phonics knowledge to decode a range of real words and alien words. I will be sharing more information with you about the screening check at the upcoming parents evening, but if you do require any more information about the screening check please speak to </a:t>
            </a:r>
          </a:p>
          <a:p>
            <a:pPr lvl="0" algn="ctr" eaLnBrk="0" fontAlgn="base" hangingPunct="0">
              <a:spcBef>
                <a:spcPct val="0"/>
              </a:spcBef>
              <a:spcAft>
                <a:spcPct val="0"/>
              </a:spcAft>
            </a:pPr>
            <a:r>
              <a:rPr lang="en-GB" sz="1200" dirty="0" smtClean="0">
                <a:latin typeface="Times New Roman" pitchFamily="18" charset="0"/>
                <a:cs typeface="Times New Roman" pitchFamily="18" charset="0"/>
              </a:rPr>
              <a:t>myself or Mrs Baxter.</a:t>
            </a:r>
            <a:endParaRPr lang="en-GB"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388</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Main User</dc:creator>
  <cp:lastModifiedBy>main user</cp:lastModifiedBy>
  <cp:revision>12</cp:revision>
  <cp:lastPrinted>2018-03-01T14:16:38Z</cp:lastPrinted>
  <dcterms:created xsi:type="dcterms:W3CDTF">2016-09-05T18:45:13Z</dcterms:created>
  <dcterms:modified xsi:type="dcterms:W3CDTF">2019-02-27T20:06:19Z</dcterms:modified>
</cp:coreProperties>
</file>