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D595D-F981-416C-9AD6-5C06D966E6EB}" type="datetimeFigureOut">
              <a:rPr lang="en-GB" smtClean="0"/>
              <a:pPr/>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1E9CC-3E2F-4EDA-AF12-7028B5FCE4F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D595D-F981-416C-9AD6-5C06D966E6EB}" type="datetimeFigureOut">
              <a:rPr lang="en-GB" smtClean="0"/>
              <a:pPr/>
              <a:t>11/01/2019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1E9CC-3E2F-4EDA-AF12-7028B5FCE4F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6876256" y="3284984"/>
            <a:ext cx="2088232" cy="3287288"/>
          </a:xfrm>
          <a:prstGeom prst="roundRect">
            <a:avLst/>
          </a:prstGeom>
          <a:ln w="92075">
            <a:solidFill>
              <a:srgbClr val="00FF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7" name="Rounded Rectangle 16"/>
          <p:cNvSpPr/>
          <p:nvPr/>
        </p:nvSpPr>
        <p:spPr>
          <a:xfrm>
            <a:off x="3563888" y="4509120"/>
            <a:ext cx="2880320" cy="2160240"/>
          </a:xfrm>
          <a:prstGeom prst="roundRect">
            <a:avLst/>
          </a:prstGeom>
          <a:ln w="92075">
            <a:solidFill>
              <a:schemeClr val="accent2">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ounded Rectangle 14"/>
          <p:cNvSpPr/>
          <p:nvPr/>
        </p:nvSpPr>
        <p:spPr>
          <a:xfrm>
            <a:off x="179512" y="3068960"/>
            <a:ext cx="3168352" cy="3600400"/>
          </a:xfrm>
          <a:prstGeom prst="roundRect">
            <a:avLst/>
          </a:prstGeom>
          <a:ln w="92075">
            <a:solidFill>
              <a:srgbClr val="00B05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3707904" y="260648"/>
            <a:ext cx="5256584" cy="2736304"/>
          </a:xfrm>
          <a:prstGeom prst="roundRect">
            <a:avLst/>
          </a:prstGeom>
          <a:ln w="92075">
            <a:solidFill>
              <a:schemeClr val="accent4">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3" name="Rounded Rectangle 12"/>
          <p:cNvSpPr/>
          <p:nvPr/>
        </p:nvSpPr>
        <p:spPr>
          <a:xfrm>
            <a:off x="179512" y="260648"/>
            <a:ext cx="3240360" cy="2525980"/>
          </a:xfrm>
          <a:prstGeom prst="roundRect">
            <a:avLst/>
          </a:prstGeom>
          <a:ln w="92075">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ounded Rectangle 3"/>
          <p:cNvSpPr/>
          <p:nvPr/>
        </p:nvSpPr>
        <p:spPr>
          <a:xfrm>
            <a:off x="3635896" y="3212976"/>
            <a:ext cx="2857520" cy="1077270"/>
          </a:xfrm>
          <a:prstGeom prst="roundRect">
            <a:avLst/>
          </a:prstGeom>
          <a:ln w="92075"/>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 name="TextBox 4"/>
          <p:cNvSpPr txBox="1"/>
          <p:nvPr/>
        </p:nvSpPr>
        <p:spPr>
          <a:xfrm>
            <a:off x="3779912" y="3356992"/>
            <a:ext cx="2520280" cy="830997"/>
          </a:xfrm>
          <a:prstGeom prst="rect">
            <a:avLst/>
          </a:prstGeom>
          <a:noFill/>
        </p:spPr>
        <p:txBody>
          <a:bodyPr wrap="square" rtlCol="0">
            <a:spAutoFit/>
          </a:bodyPr>
          <a:lstStyle/>
          <a:p>
            <a:pPr algn="ctr"/>
            <a:r>
              <a:rPr lang="en-GB" sz="2400" b="1" dirty="0" smtClean="0">
                <a:latin typeface="Times New Roman" pitchFamily="18" charset="0"/>
                <a:cs typeface="Times New Roman" pitchFamily="18" charset="0"/>
              </a:rPr>
              <a:t>   Year 1 </a:t>
            </a:r>
          </a:p>
          <a:p>
            <a:pPr algn="ctr"/>
            <a:r>
              <a:rPr lang="en-GB" sz="2400" b="1" dirty="0" smtClean="0">
                <a:latin typeface="Times New Roman" pitchFamily="18" charset="0"/>
                <a:cs typeface="Times New Roman" pitchFamily="18" charset="0"/>
              </a:rPr>
              <a:t>Spring Term 1 </a:t>
            </a:r>
            <a:endParaRPr lang="en-GB" sz="2400" b="1" dirty="0">
              <a:latin typeface="Times New Roman" pitchFamily="18" charset="0"/>
              <a:cs typeface="Times New Roman" pitchFamily="18" charset="0"/>
            </a:endParaRPr>
          </a:p>
        </p:txBody>
      </p:sp>
      <p:sp>
        <p:nvSpPr>
          <p:cNvPr id="6" name="TextBox 5"/>
          <p:cNvSpPr txBox="1"/>
          <p:nvPr/>
        </p:nvSpPr>
        <p:spPr>
          <a:xfrm>
            <a:off x="179512" y="332656"/>
            <a:ext cx="3168352" cy="523220"/>
          </a:xfrm>
          <a:prstGeom prst="rect">
            <a:avLst/>
          </a:prstGeom>
          <a:noFill/>
        </p:spPr>
        <p:txBody>
          <a:bodyPr wrap="square" rtlCol="0">
            <a:spAutoFit/>
          </a:bodyPr>
          <a:lstStyle/>
          <a:p>
            <a:pPr algn="ctr"/>
            <a:r>
              <a:rPr lang="en-GB" sz="1600" b="1" u="sng" dirty="0" smtClean="0">
                <a:latin typeface="Times New Roman" pitchFamily="18" charset="0"/>
                <a:cs typeface="Times New Roman" pitchFamily="18" charset="0"/>
              </a:rPr>
              <a:t>Maths</a:t>
            </a:r>
          </a:p>
          <a:p>
            <a:pPr algn="ctr"/>
            <a:endParaRPr lang="en-GB" sz="1200" dirty="0" smtClean="0">
              <a:latin typeface="Times New Roman" pitchFamily="18" charset="0"/>
              <a:cs typeface="Times New Roman" pitchFamily="18" charset="0"/>
            </a:endParaRPr>
          </a:p>
        </p:txBody>
      </p:sp>
      <p:sp>
        <p:nvSpPr>
          <p:cNvPr id="7" name="TextBox 6"/>
          <p:cNvSpPr txBox="1"/>
          <p:nvPr/>
        </p:nvSpPr>
        <p:spPr>
          <a:xfrm>
            <a:off x="3779912" y="332656"/>
            <a:ext cx="4963992" cy="707886"/>
          </a:xfrm>
          <a:prstGeom prst="rect">
            <a:avLst/>
          </a:prstGeom>
          <a:noFill/>
        </p:spPr>
        <p:txBody>
          <a:bodyPr wrap="square" rtlCol="0">
            <a:spAutoFit/>
          </a:bodyPr>
          <a:lstStyle/>
          <a:p>
            <a:pPr algn="ctr"/>
            <a:r>
              <a:rPr lang="en-GB" sz="1600" b="1" u="sng" dirty="0" smtClean="0">
                <a:latin typeface="Times New Roman" pitchFamily="18" charset="0"/>
                <a:cs typeface="Times New Roman" pitchFamily="18" charset="0"/>
              </a:rPr>
              <a:t>English</a:t>
            </a:r>
          </a:p>
          <a:p>
            <a:pPr algn="ctr"/>
            <a:endParaRPr lang="en-GB" sz="1200" b="1" u="sng" dirty="0" smtClean="0">
              <a:latin typeface="Times New Roman" pitchFamily="18" charset="0"/>
              <a:cs typeface="Times New Roman" pitchFamily="18" charset="0"/>
            </a:endParaRPr>
          </a:p>
          <a:p>
            <a:pPr algn="ctr"/>
            <a:r>
              <a:rPr lang="en-GB" sz="1200" b="1" dirty="0" smtClean="0"/>
              <a:t> </a:t>
            </a:r>
            <a:endParaRPr lang="en-GB" sz="2000" b="1" dirty="0"/>
          </a:p>
        </p:txBody>
      </p:sp>
      <p:sp>
        <p:nvSpPr>
          <p:cNvPr id="8" name="TextBox 7"/>
          <p:cNvSpPr txBox="1"/>
          <p:nvPr/>
        </p:nvSpPr>
        <p:spPr>
          <a:xfrm>
            <a:off x="395536" y="3212976"/>
            <a:ext cx="2786050" cy="1200329"/>
          </a:xfrm>
          <a:prstGeom prst="rect">
            <a:avLst/>
          </a:prstGeom>
          <a:noFill/>
        </p:spPr>
        <p:txBody>
          <a:bodyPr wrap="square" rtlCol="0">
            <a:spAutoFit/>
          </a:bodyPr>
          <a:lstStyle/>
          <a:p>
            <a:pPr algn="ctr"/>
            <a:r>
              <a:rPr lang="en-GB" sz="1600" b="1" u="sng" dirty="0" smtClean="0">
                <a:latin typeface="Times New Roman" pitchFamily="18" charset="0"/>
                <a:cs typeface="Times New Roman" pitchFamily="18" charset="0"/>
              </a:rPr>
              <a:t>Creative Curriculum</a:t>
            </a: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a:p>
            <a:pPr algn="ctr"/>
            <a:endParaRPr lang="en-GB" sz="1400" dirty="0" smtClean="0">
              <a:latin typeface="Times New Roman" pitchFamily="18" charset="0"/>
              <a:cs typeface="Times New Roman" pitchFamily="18" charset="0"/>
            </a:endParaRPr>
          </a:p>
        </p:txBody>
      </p:sp>
      <p:sp>
        <p:nvSpPr>
          <p:cNvPr id="1025" name="Rectangle 1"/>
          <p:cNvSpPr>
            <a:spLocks noChangeArrowheads="1"/>
          </p:cNvSpPr>
          <p:nvPr/>
        </p:nvSpPr>
        <p:spPr bwMode="auto">
          <a:xfrm flipH="1">
            <a:off x="3635896" y="4653136"/>
            <a:ext cx="2736304"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PE</a:t>
            </a:r>
          </a:p>
          <a:p>
            <a:pPr marL="0" marR="0" lvl="0" indent="0" algn="ctr" defTabSz="914400" rtl="0" eaLnBrk="1" fontAlgn="base" latinLnBrk="0" hangingPunct="1">
              <a:lnSpc>
                <a:spcPct val="100000"/>
              </a:lnSpc>
              <a:spcBef>
                <a:spcPct val="0"/>
              </a:spcBef>
              <a:spcAft>
                <a:spcPct val="0"/>
              </a:spcAft>
              <a:buClrTx/>
              <a:buSzTx/>
              <a:buFontTx/>
              <a:buNone/>
              <a:tabLst/>
            </a:pPr>
            <a:endParaRPr lang="en-GB" sz="1400" b="1" u="sng" dirty="0" smtClean="0">
              <a:solidFill>
                <a:srgbClr val="000000"/>
              </a:solidFill>
              <a:latin typeface="Times New Roman" pitchFamily="18" charset="0"/>
              <a:ea typeface="Calibri" pitchFamily="34" charset="0"/>
              <a:cs typeface="Times New Roman" pitchFamily="18" charset="0"/>
            </a:endParaRPr>
          </a:p>
          <a:p>
            <a:pPr lvl="0" algn="ctr" fontAlgn="base">
              <a:spcBef>
                <a:spcPct val="0"/>
              </a:spcBef>
              <a:spcAft>
                <a:spcPct val="0"/>
              </a:spcAft>
            </a:pPr>
            <a:r>
              <a:rPr lang="en-GB" sz="1400" dirty="0" smtClean="0">
                <a:solidFill>
                  <a:srgbClr val="000000"/>
                </a:solidFill>
                <a:latin typeface="Times New Roman" pitchFamily="18" charset="0"/>
                <a:ea typeface="Calibri" pitchFamily="34" charset="0"/>
                <a:cs typeface="Times New Roman" pitchFamily="18" charset="0"/>
              </a:rPr>
              <a:t>We will continue our work with Elite Sports and our learning about Gymnastics. We will be learning about balancing, teamwork and using apparatus and equipment to support our learning.</a:t>
            </a:r>
            <a:endParaRPr kumimoji="0" lang="en-GB" sz="14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p:txBody>
      </p:sp>
      <p:sp>
        <p:nvSpPr>
          <p:cNvPr id="1026" name="Rectangle 2"/>
          <p:cNvSpPr>
            <a:spLocks noChangeArrowheads="1"/>
          </p:cNvSpPr>
          <p:nvPr/>
        </p:nvSpPr>
        <p:spPr bwMode="auto">
          <a:xfrm>
            <a:off x="7000892" y="3357562"/>
            <a:ext cx="187220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Computing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ctr" eaLnBrk="0" fontAlgn="base" hangingPunct="0">
              <a:spcBef>
                <a:spcPct val="0"/>
              </a:spcBef>
              <a:spcAft>
                <a:spcPct val="0"/>
              </a:spcAft>
            </a:pPr>
            <a:r>
              <a:rPr kumimoji="0" lang="en-GB"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computing we will</a:t>
            </a:r>
            <a:r>
              <a:rPr kumimoji="0" lang="en-GB" sz="1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be using software to create celebration cards. We will be using Microsoft Word and learning about how to edit text by changing the font, colour and size. As well inserting images from online and from computer documents.</a:t>
            </a:r>
            <a:endParaRPr kumimoji="0" lang="en-GB"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 name="Rectangle 1"/>
          <p:cNvSpPr>
            <a:spLocks noChangeArrowheads="1"/>
          </p:cNvSpPr>
          <p:nvPr/>
        </p:nvSpPr>
        <p:spPr bwMode="auto">
          <a:xfrm flipH="1">
            <a:off x="251520" y="3645024"/>
            <a:ext cx="298884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GB" sz="1400" dirty="0" smtClean="0">
                <a:solidFill>
                  <a:srgbClr val="000000"/>
                </a:solidFill>
                <a:latin typeface="Times New Roman" pitchFamily="18" charset="0"/>
                <a:cs typeface="Times New Roman" pitchFamily="18" charset="0"/>
              </a:rPr>
              <a:t>Soft fur, sharp claws and twitching whiskers… What’s your favourite animal? One that meows? One that barks? Or maybe one that scurries or slithers? From pets at home to animals in the zoo. Lets find out all about what animals eat, learn how to make food chains as well finding out about herbivores, carnivores and omnivores. </a:t>
            </a:r>
            <a:r>
              <a:rPr lang="en-GB" sz="1400" smtClean="0">
                <a:solidFill>
                  <a:srgbClr val="000000"/>
                </a:solidFill>
                <a:latin typeface="Times New Roman" pitchFamily="18" charset="0"/>
                <a:cs typeface="Times New Roman" pitchFamily="18" charset="0"/>
              </a:rPr>
              <a:t>Explore how </a:t>
            </a:r>
            <a:r>
              <a:rPr lang="en-GB" sz="1400" dirty="0" smtClean="0">
                <a:solidFill>
                  <a:srgbClr val="000000"/>
                </a:solidFill>
                <a:latin typeface="Times New Roman" pitchFamily="18" charset="0"/>
                <a:cs typeface="Times New Roman" pitchFamily="18" charset="0"/>
              </a:rPr>
              <a:t>animals look and move and create pieces of art using a range of different materials to create a class collage.</a:t>
            </a:r>
            <a:endParaRPr lang="en-GB" sz="1400" dirty="0" smtClean="0">
              <a:latin typeface="Times New Roman" pitchFamily="18" charset="0"/>
              <a:cs typeface="Times New Roman" pitchFamily="18" charset="0"/>
            </a:endParaRPr>
          </a:p>
          <a:p>
            <a:pPr lvl="0" algn="ctr" fontAlgn="base">
              <a:spcBef>
                <a:spcPct val="0"/>
              </a:spcBef>
              <a:spcAft>
                <a:spcPct val="0"/>
              </a:spcAft>
            </a:pPr>
            <a:endParaRPr lang="en-GB" sz="1400" dirty="0" smtClean="0">
              <a:latin typeface="Times New Roman" pitchFamily="18" charset="0"/>
              <a:cs typeface="Times New Roman" pitchFamily="18" charset="0"/>
            </a:endParaRPr>
          </a:p>
          <a:p>
            <a:pPr lvl="0" algn="ctr" fontAlgn="base">
              <a:spcBef>
                <a:spcPct val="0"/>
              </a:spcBef>
              <a:spcAft>
                <a:spcPct val="0"/>
              </a:spcAf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flipH="1">
            <a:off x="3779912" y="476672"/>
            <a:ext cx="5112568"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1400" b="1" u="sng" dirty="0" smtClean="0">
              <a:latin typeface="Times New Roman" pitchFamily="18" charset="0"/>
              <a:cs typeface="Times New Roman" pitchFamily="18" charset="0"/>
            </a:endParaRPr>
          </a:p>
          <a:p>
            <a:pPr algn="ctr"/>
            <a:r>
              <a:rPr lang="en-GB" sz="1400" dirty="0" smtClean="0">
                <a:latin typeface="Times New Roman" pitchFamily="18" charset="0"/>
                <a:cs typeface="Times New Roman" pitchFamily="18" charset="0"/>
              </a:rPr>
              <a:t>We will be basing our Literacy work around a picture book every half term and this term our focus is ‘</a:t>
            </a:r>
            <a:r>
              <a:rPr lang="en-GB" sz="1400" dirty="0" err="1" smtClean="0">
                <a:latin typeface="Times New Roman" pitchFamily="18" charset="0"/>
                <a:cs typeface="Times New Roman" pitchFamily="18" charset="0"/>
              </a:rPr>
              <a:t>Winnie</a:t>
            </a:r>
            <a:r>
              <a:rPr lang="en-GB" sz="1400" dirty="0" smtClean="0">
                <a:latin typeface="Times New Roman" pitchFamily="18" charset="0"/>
                <a:cs typeface="Times New Roman" pitchFamily="18" charset="0"/>
              </a:rPr>
              <a:t> the Witch’. We will be looking at a number of genres including non-chronological reports, instructions and story writing to develop our writing, reading, speaking and listening skills. We will also be using a range of  punctuation and grammar including capital letters, full-stops and finger spaces to develop our writing, as well as the use of question marks and exclamation marks. We will continue to focus on handwriting ensuring that letters and numbers are formed correctly and sit on the line.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p:nvPr/>
        </p:nvSpPr>
        <p:spPr>
          <a:xfrm>
            <a:off x="395536" y="620688"/>
            <a:ext cx="2808312" cy="2031325"/>
          </a:xfrm>
          <a:prstGeom prst="rect">
            <a:avLst/>
          </a:prstGeom>
        </p:spPr>
        <p:txBody>
          <a:bodyPr wrap="square">
            <a:spAutoFit/>
          </a:bodyPr>
          <a:lstStyle/>
          <a:p>
            <a:pPr algn="ctr"/>
            <a:endParaRPr lang="en-GB" sz="1400" dirty="0" smtClean="0">
              <a:latin typeface="Times New Roman" pitchFamily="18" charset="0"/>
              <a:cs typeface="Times New Roman" pitchFamily="18" charset="0"/>
            </a:endParaRPr>
          </a:p>
          <a:p>
            <a:pPr algn="ctr"/>
            <a:r>
              <a:rPr lang="en-GB" sz="1400" dirty="0" smtClean="0">
                <a:latin typeface="Times New Roman" pitchFamily="18" charset="0"/>
                <a:cs typeface="Times New Roman" pitchFamily="18" charset="0"/>
              </a:rPr>
              <a:t>In Maths we will continue our work surrounding number through the active and engaging scheme of Singapore Maths. We will continue our work around number bonds, addition and subtraction to 20. We will also start to learn about shapes and patterns. </a:t>
            </a: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335</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Main User</dc:creator>
  <cp:lastModifiedBy>Kate Whalley</cp:lastModifiedBy>
  <cp:revision>12</cp:revision>
  <cp:lastPrinted>2019-01-11T13:17:50Z</cp:lastPrinted>
  <dcterms:created xsi:type="dcterms:W3CDTF">2016-09-05T18:45:13Z</dcterms:created>
  <dcterms:modified xsi:type="dcterms:W3CDTF">2019-01-11T15:42:52Z</dcterms:modified>
</cp:coreProperties>
</file>